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Nunito SemiBold"/>
      <p:regular r:id="rId12"/>
      <p:bold r:id="rId13"/>
      <p:italic r:id="rId14"/>
      <p:boldItalic r:id="rId15"/>
    </p:embeddedFont>
    <p:embeddedFont>
      <p:font typeface="Roboto"/>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font" Target="fonts/NunitoSemiBold-bold.fntdata"/><Relationship Id="rId12" Type="http://schemas.openxmlformats.org/officeDocument/2006/relationships/font" Target="fonts/NunitoSemiBold-regular.fntdata"/><Relationship Id="rId23"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Italic.fntdata"/><Relationship Id="rId14" Type="http://schemas.openxmlformats.org/officeDocument/2006/relationships/font" Target="fonts/NunitoSemiBold-italic.fntdata"/><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e5a1b619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e5a1b619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e5a1b61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e5a1b61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5e5a1b619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e5a1b619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cbc47d0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cbc47d0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e5a1b61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e5a1b61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d4b899a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4b899a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 name="Shape 8"/>
        <p:cNvGrpSpPr/>
        <p:nvPr/>
      </p:nvGrpSpPr>
      <p:grpSpPr>
        <a:xfrm>
          <a:off x="0" y="0"/>
          <a:ext cx="0" cy="0"/>
          <a:chOff x="0" y="0"/>
          <a:chExt cx="0" cy="0"/>
        </a:xfrm>
      </p:grpSpPr>
      <p:sp>
        <p:nvSpPr>
          <p:cNvPr id="9" name="Google Shape;9;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10" name="Google Shape;10;p2"/>
          <p:cNvPicPr preferRelativeResize="0"/>
          <p:nvPr/>
        </p:nvPicPr>
        <p:blipFill rotWithShape="1">
          <a:blip r:embed="rId2">
            <a:alphaModFix/>
          </a:blip>
          <a:srcRect b="0" l="0" r="0" t="0"/>
          <a:stretch/>
        </p:blipFill>
        <p:spPr>
          <a:xfrm>
            <a:off x="7821472" y="78581"/>
            <a:ext cx="1135856" cy="1135856"/>
          </a:xfrm>
          <a:prstGeom prst="rect">
            <a:avLst/>
          </a:prstGeom>
          <a:noFill/>
          <a:ln>
            <a:noFill/>
          </a:ln>
        </p:spPr>
      </p:pic>
      <p:sp>
        <p:nvSpPr>
          <p:cNvPr id="11" name="Google Shape;11;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12" name="Google Shape;12;p2"/>
          <p:cNvGrpSpPr/>
          <p:nvPr/>
        </p:nvGrpSpPr>
        <p:grpSpPr>
          <a:xfrm>
            <a:off x="0" y="-334"/>
            <a:ext cx="6070775" cy="5150359"/>
            <a:chOff x="0" y="-446"/>
            <a:chExt cx="8094367" cy="6867145"/>
          </a:xfrm>
        </p:grpSpPr>
        <p:pic>
          <p:nvPicPr>
            <p:cNvPr descr="Image" id="13" name="Google Shape;13;p2"/>
            <p:cNvPicPr preferRelativeResize="0"/>
            <p:nvPr/>
          </p:nvPicPr>
          <p:blipFill rotWithShape="1">
            <a:blip r:embed="rId3">
              <a:alphaModFix/>
            </a:blip>
            <a:srcRect b="0" l="0" r="0" t="0"/>
            <a:stretch/>
          </p:blipFill>
          <p:spPr>
            <a:xfrm>
              <a:off x="0" y="3695"/>
              <a:ext cx="8094367" cy="6858000"/>
            </a:xfrm>
            <a:prstGeom prst="rect">
              <a:avLst/>
            </a:prstGeom>
            <a:noFill/>
            <a:ln>
              <a:noFill/>
            </a:ln>
          </p:spPr>
        </p:pic>
        <p:pic>
          <p:nvPicPr>
            <p:cNvPr descr="Image" id="14" name="Google Shape;14;p2"/>
            <p:cNvPicPr preferRelativeResize="0"/>
            <p:nvPr/>
          </p:nvPicPr>
          <p:blipFill rotWithShape="1">
            <a:blip r:embed="rId4">
              <a:alphaModFix amt="72000"/>
            </a:blip>
            <a:srcRect b="0" l="0" r="0" t="0"/>
            <a:stretch/>
          </p:blipFill>
          <p:spPr>
            <a:xfrm>
              <a:off x="0" y="-446"/>
              <a:ext cx="7119845" cy="6867145"/>
            </a:xfrm>
            <a:prstGeom prst="rect">
              <a:avLst/>
            </a:prstGeom>
            <a:noFill/>
            <a:ln>
              <a:noFill/>
            </a:ln>
          </p:spPr>
        </p:pic>
      </p:grpSp>
      <p:cxnSp>
        <p:nvCxnSpPr>
          <p:cNvPr id="15" name="Google Shape;15;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6" name="Google Shape;16;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 name="Google Shape;17;p2"/>
          <p:cNvSpPr txBox="1"/>
          <p:nvPr/>
        </p:nvSpPr>
        <p:spPr>
          <a:xfrm>
            <a:off x="6304976" y="4944059"/>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6532" y="0"/>
            <a:ext cx="9148466" cy="5143500"/>
          </a:xfrm>
          <a:prstGeom prst="rect">
            <a:avLst/>
          </a:prstGeom>
          <a:noFill/>
          <a:ln>
            <a:noFill/>
          </a:ln>
        </p:spPr>
      </p:pic>
      <p:pic>
        <p:nvPicPr>
          <p:cNvPr descr="Image" id="87" name="Google Shape;87;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8" name="Google Shape;88;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1" name="Google Shape;91;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2" name="Google Shape;92;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93" name="Shape 93"/>
        <p:cNvGrpSpPr/>
        <p:nvPr/>
      </p:nvGrpSpPr>
      <p:grpSpPr>
        <a:xfrm>
          <a:off x="0" y="0"/>
          <a:ext cx="0" cy="0"/>
          <a:chOff x="0" y="0"/>
          <a:chExt cx="0" cy="0"/>
        </a:xfrm>
      </p:grpSpPr>
      <p:pic>
        <p:nvPicPr>
          <p:cNvPr id="94" name="Google Shape;94;p12"/>
          <p:cNvPicPr preferRelativeResize="0"/>
          <p:nvPr/>
        </p:nvPicPr>
        <p:blipFill rotWithShape="1">
          <a:blip r:embed="rId2">
            <a:alphaModFix/>
          </a:blip>
          <a:srcRect b="0" l="0" r="0" t="0"/>
          <a:stretch/>
        </p:blipFill>
        <p:spPr>
          <a:xfrm>
            <a:off x="-4465" y="0"/>
            <a:ext cx="9148466" cy="5143500"/>
          </a:xfrm>
          <a:prstGeom prst="rect">
            <a:avLst/>
          </a:prstGeom>
          <a:noFill/>
          <a:ln>
            <a:noFill/>
          </a:ln>
        </p:spPr>
      </p:pic>
      <p:pic>
        <p:nvPicPr>
          <p:cNvPr descr="Image" id="95" name="Google Shape;95;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6" name="Google Shape;96;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7" name="Google Shape;97;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8" name="Google Shape;98;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9" name="Google Shape;99;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0" r="0" t="0"/>
          <a:stretch/>
        </p:blipFill>
        <p:spPr>
          <a:xfrm>
            <a:off x="-1" y="-13872"/>
            <a:ext cx="9141714" cy="5171245"/>
          </a:xfrm>
          <a:prstGeom prst="rect">
            <a:avLst/>
          </a:prstGeom>
          <a:noFill/>
          <a:ln>
            <a:noFill/>
          </a:ln>
        </p:spPr>
      </p:pic>
      <p:pic>
        <p:nvPicPr>
          <p:cNvPr descr="Image" id="103" name="Google Shape;103;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4" name="Google Shape;104;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5" name="Google Shape;105;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6" name="Google Shape;106;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7" name="Google Shape;107;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8" name="Google Shape;108;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0" l="0" r="0" t="0"/>
          <a:stretch/>
        </p:blipFill>
        <p:spPr>
          <a:xfrm>
            <a:off x="-4762" y="0"/>
            <a:ext cx="9153526" cy="5146345"/>
          </a:xfrm>
          <a:prstGeom prst="rect">
            <a:avLst/>
          </a:prstGeom>
          <a:noFill/>
          <a:ln>
            <a:noFill/>
          </a:ln>
        </p:spPr>
      </p:pic>
      <p:pic>
        <p:nvPicPr>
          <p:cNvPr descr="Image" id="111" name="Google Shape;111;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2" name="Google Shape;112;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3" name="Google Shape;113;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4" name="Google Shape;114;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5" name="Google Shape;115;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6" name="Google Shape;116;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119" name="Google Shape;119;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0" name="Google Shape;120;p1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1" name="Google Shape;121;p1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22" name="Google Shape;122;p1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3" name="Google Shape;123;p1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4" name="Google Shape;124;p1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5" name="Shape 125"/>
        <p:cNvGrpSpPr/>
        <p:nvPr/>
      </p:nvGrpSpPr>
      <p:grpSpPr>
        <a:xfrm>
          <a:off x="0" y="0"/>
          <a:ext cx="0" cy="0"/>
          <a:chOff x="0" y="0"/>
          <a:chExt cx="0" cy="0"/>
        </a:xfrm>
      </p:grpSpPr>
      <p:pic>
        <p:nvPicPr>
          <p:cNvPr descr="Image" id="126" name="Google Shape;126;p16"/>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27" name="Google Shape;127;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8" name="Google Shape;128;p1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9" name="Google Shape;129;p16"/>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0" name="Google Shape;130;p16"/>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1" name="Google Shape;131;p16"/>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2" name="Google Shape;132;p16"/>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
        <p:nvSpPr>
          <p:cNvPr id="133" name="Google Shape;133;p16"/>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4" name="Google Shape;134;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35" name="Google Shape;135;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36" name="Shape 136"/>
        <p:cNvGrpSpPr/>
        <p:nvPr/>
      </p:nvGrpSpPr>
      <p:grpSpPr>
        <a:xfrm>
          <a:off x="0" y="0"/>
          <a:ext cx="0" cy="0"/>
          <a:chOff x="0" y="0"/>
          <a:chExt cx="0" cy="0"/>
        </a:xfrm>
      </p:grpSpPr>
      <p:pic>
        <p:nvPicPr>
          <p:cNvPr descr="Image" id="137" name="Google Shape;137;p17"/>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38" name="Google Shape;138;p1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39" name="Google Shape;139;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0" name="Google Shape;140;p17"/>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41" name="Google Shape;141;p17"/>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42" name="Google Shape;142;p17"/>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43" name="Google Shape;143;p17"/>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
        <p:nvSpPr>
          <p:cNvPr id="145" name="Google Shape;145;p17"/>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46" name="Google Shape;146;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47" name="Google Shape;147;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51" name="Google Shape;151;p18"/>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18"/>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1_Blank slide">
    <p:spTree>
      <p:nvGrpSpPr>
        <p:cNvPr id="153" name="Shape 153"/>
        <p:cNvGrpSpPr/>
        <p:nvPr/>
      </p:nvGrpSpPr>
      <p:grpSpPr>
        <a:xfrm>
          <a:off x="0" y="0"/>
          <a:ext cx="0" cy="0"/>
          <a:chOff x="0" y="0"/>
          <a:chExt cx="0" cy="0"/>
        </a:xfrm>
      </p:grpSpPr>
      <p:pic>
        <p:nvPicPr>
          <p:cNvPr descr="Image" id="154" name="Google Shape;154;p19"/>
          <p:cNvPicPr preferRelativeResize="0"/>
          <p:nvPr/>
        </p:nvPicPr>
        <p:blipFill rotWithShape="1">
          <a:blip r:embed="rId2">
            <a:alphaModFix amt="71750"/>
          </a:blip>
          <a:srcRect b="0" l="0" r="0" t="0"/>
          <a:stretch/>
        </p:blipFill>
        <p:spPr>
          <a:xfrm>
            <a:off x="-1" y="1"/>
            <a:ext cx="900113" cy="707230"/>
          </a:xfrm>
          <a:prstGeom prst="rect">
            <a:avLst/>
          </a:prstGeom>
          <a:noFill/>
          <a:ln>
            <a:noFill/>
          </a:ln>
        </p:spPr>
      </p:pic>
      <p:pic>
        <p:nvPicPr>
          <p:cNvPr descr="Image" id="155" name="Google Shape;155;p19"/>
          <p:cNvPicPr preferRelativeResize="0"/>
          <p:nvPr/>
        </p:nvPicPr>
        <p:blipFill rotWithShape="1">
          <a:blip r:embed="rId3">
            <a:alphaModFix/>
          </a:blip>
          <a:srcRect b="0" l="0" r="0" t="0"/>
          <a:stretch/>
        </p:blipFill>
        <p:spPr>
          <a:xfrm>
            <a:off x="116348" y="113911"/>
            <a:ext cx="320113" cy="415110"/>
          </a:xfrm>
          <a:prstGeom prst="rect">
            <a:avLst/>
          </a:prstGeom>
          <a:noFill/>
          <a:ln>
            <a:noFill/>
          </a:ln>
        </p:spPr>
      </p:pic>
      <p:cxnSp>
        <p:nvCxnSpPr>
          <p:cNvPr id="156" name="Google Shape;156;p19"/>
          <p:cNvCxnSpPr/>
          <p:nvPr/>
        </p:nvCxnSpPr>
        <p:spPr>
          <a:xfrm>
            <a:off x="436460" y="697012"/>
            <a:ext cx="8168400" cy="0"/>
          </a:xfrm>
          <a:prstGeom prst="straightConnector1">
            <a:avLst/>
          </a:prstGeom>
          <a:noFill/>
          <a:ln cap="flat" cmpd="sng" w="19050">
            <a:solidFill>
              <a:srgbClr val="65D9F8"/>
            </a:solidFill>
            <a:prstDash val="solid"/>
            <a:miter lim="400000"/>
            <a:headEnd len="sm" w="sm" type="none"/>
            <a:tailEnd len="sm" w="sm" type="none"/>
          </a:ln>
        </p:spPr>
      </p:cxnSp>
      <p:cxnSp>
        <p:nvCxnSpPr>
          <p:cNvPr id="157" name="Google Shape;157;p19"/>
          <p:cNvCxnSpPr/>
          <p:nvPr/>
        </p:nvCxnSpPr>
        <p:spPr>
          <a:xfrm>
            <a:off x="436460" y="4757317"/>
            <a:ext cx="8168400" cy="10200"/>
          </a:xfrm>
          <a:prstGeom prst="straightConnector1">
            <a:avLst/>
          </a:prstGeom>
          <a:noFill/>
          <a:ln cap="flat" cmpd="sng" w="12700">
            <a:solidFill>
              <a:srgbClr val="000000"/>
            </a:solidFill>
            <a:prstDash val="solid"/>
            <a:miter lim="400000"/>
            <a:headEnd len="sm" w="sm" type="none"/>
            <a:tailEnd len="sm" w="sm" type="none"/>
          </a:ln>
        </p:spPr>
      </p:cxnSp>
      <p:pic>
        <p:nvPicPr>
          <p:cNvPr descr="Image" id="158" name="Google Shape;158;p19"/>
          <p:cNvPicPr preferRelativeResize="0"/>
          <p:nvPr/>
        </p:nvPicPr>
        <p:blipFill rotWithShape="1">
          <a:blip r:embed="rId4">
            <a:alphaModFix amt="71750"/>
          </a:blip>
          <a:srcRect b="0" l="0" r="0" t="0"/>
          <a:stretch/>
        </p:blipFill>
        <p:spPr>
          <a:xfrm rot="10800000">
            <a:off x="8604985" y="4757314"/>
            <a:ext cx="539013" cy="386183"/>
          </a:xfrm>
          <a:prstGeom prst="rect">
            <a:avLst/>
          </a:prstGeom>
          <a:noFill/>
          <a:ln>
            <a:noFill/>
          </a:ln>
        </p:spPr>
      </p:pic>
      <p:sp>
        <p:nvSpPr>
          <p:cNvPr id="159" name="Google Shape;159;p19"/>
          <p:cNvSpPr txBox="1"/>
          <p:nvPr/>
        </p:nvSpPr>
        <p:spPr>
          <a:xfrm>
            <a:off x="8707540" y="4848974"/>
            <a:ext cx="4548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3F3F3F"/>
              </a:buClr>
              <a:buSzPts val="1400"/>
              <a:buFont typeface="Nunito"/>
              <a:buNone/>
            </a:pPr>
            <a:r>
              <a:rPr b="0" i="0" lang="en" sz="1400" u="none" cap="none" strike="noStrike">
                <a:solidFill>
                  <a:srgbClr val="3F3F3F"/>
                </a:solidFill>
                <a:latin typeface="Nunito"/>
                <a:ea typeface="Nunito"/>
                <a:cs typeface="Nunito"/>
                <a:sym typeface="Nunito"/>
              </a:rPr>
              <a:t>&lt;#&gt;</a:t>
            </a:r>
            <a:endParaRPr b="0" i="0" sz="1400" u="none" cap="none" strike="noStrike">
              <a:solidFill>
                <a:srgbClr val="3F3F3F"/>
              </a:solidFill>
              <a:latin typeface="Nunito"/>
              <a:ea typeface="Nunito"/>
              <a:cs typeface="Nunito"/>
              <a:sym typeface="Nunito"/>
            </a:endParaRPr>
          </a:p>
        </p:txBody>
      </p:sp>
      <p:sp>
        <p:nvSpPr>
          <p:cNvPr id="160" name="Google Shape;160;p19"/>
          <p:cNvSpPr txBox="1"/>
          <p:nvPr>
            <p:ph type="title"/>
          </p:nvPr>
        </p:nvSpPr>
        <p:spPr>
          <a:xfrm>
            <a:off x="650774" y="292122"/>
            <a:ext cx="7954200" cy="4152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4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1" name="Google Shape;161;p19"/>
          <p:cNvSpPr txBox="1"/>
          <p:nvPr/>
        </p:nvSpPr>
        <p:spPr>
          <a:xfrm>
            <a:off x="360947" y="4886524"/>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800"/>
              <a:buFont typeface="Nunito"/>
              <a:buNone/>
            </a:pPr>
            <a:r>
              <a:rPr b="0" i="0" lang="en" sz="700" u="none" cap="none" strike="noStrike">
                <a:solidFill>
                  <a:schemeClr val="dk1"/>
                </a:solidFill>
                <a:latin typeface="Nunito"/>
                <a:ea typeface="Nunito"/>
                <a:cs typeface="Nunito"/>
                <a:sym typeface="Nunito"/>
              </a:rPr>
              <a:t>© 2019 KOKO Networks Limited – Proprietary &amp; Confidential </a:t>
            </a:r>
            <a:endParaRPr b="0" i="0" sz="700" u="none" cap="none" strike="noStrike">
              <a:solidFill>
                <a:schemeClr val="dk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1_Section break 4">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2">
            <a:alphaModFix/>
          </a:blip>
          <a:srcRect b="0" l="0" r="0" t="0"/>
          <a:stretch/>
        </p:blipFill>
        <p:spPr>
          <a:xfrm>
            <a:off x="-1" y="-1"/>
            <a:ext cx="9144000" cy="5143500"/>
          </a:xfrm>
          <a:prstGeom prst="rect">
            <a:avLst/>
          </a:prstGeom>
          <a:noFill/>
          <a:ln>
            <a:noFill/>
          </a:ln>
        </p:spPr>
      </p:pic>
      <p:cxnSp>
        <p:nvCxnSpPr>
          <p:cNvPr id="164" name="Google Shape;164;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0"/>
          <p:cNvSpPr txBox="1"/>
          <p:nvPr>
            <p:ph type="title"/>
          </p:nvPr>
        </p:nvSpPr>
        <p:spPr>
          <a:xfrm>
            <a:off x="5055394" y="2253816"/>
            <a:ext cx="3822000" cy="5598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7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7" name="Google Shape;167;p20"/>
          <p:cNvSpPr txBox="1"/>
          <p:nvPr>
            <p:ph idx="1" type="subTitle"/>
          </p:nvPr>
        </p:nvSpPr>
        <p:spPr>
          <a:xfrm>
            <a:off x="5055393" y="2859727"/>
            <a:ext cx="3822000" cy="559800"/>
          </a:xfrm>
          <a:prstGeom prst="rect">
            <a:avLst/>
          </a:prstGeom>
          <a:noFill/>
          <a:ln>
            <a:noFill/>
          </a:ln>
        </p:spPr>
        <p:txBody>
          <a:bodyPr anchorCtr="0" anchor="t" bIns="25700" lIns="51425" spcFirstLastPara="1" rIns="51425" wrap="square" tIns="25700">
            <a:noAutofit/>
          </a:bodyPr>
          <a:lstStyle>
            <a:lvl1pPr lvl="0" rtl="0" algn="l">
              <a:lnSpc>
                <a:spcPct val="90000"/>
              </a:lnSpc>
              <a:spcBef>
                <a:spcPts val="800"/>
              </a:spcBef>
              <a:spcAft>
                <a:spcPts val="0"/>
              </a:spcAft>
              <a:buClr>
                <a:schemeClr val="dk1"/>
              </a:buClr>
              <a:buSzPts val="14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100"/>
              <a:buNone/>
              <a:defRPr sz="1500"/>
            </a:lvl2pPr>
            <a:lvl3pPr lvl="2" rtl="0" algn="ctr">
              <a:lnSpc>
                <a:spcPct val="90000"/>
              </a:lnSpc>
              <a:spcBef>
                <a:spcPts val="400"/>
              </a:spcBef>
              <a:spcAft>
                <a:spcPts val="0"/>
              </a:spcAft>
              <a:buClr>
                <a:schemeClr val="dk1"/>
              </a:buClr>
              <a:buSzPts val="1100"/>
              <a:buNone/>
              <a:defRPr sz="1400"/>
            </a:lvl3pPr>
            <a:lvl4pPr lvl="3" rtl="0" algn="ctr">
              <a:lnSpc>
                <a:spcPct val="90000"/>
              </a:lnSpc>
              <a:spcBef>
                <a:spcPts val="400"/>
              </a:spcBef>
              <a:spcAft>
                <a:spcPts val="0"/>
              </a:spcAft>
              <a:buClr>
                <a:schemeClr val="dk1"/>
              </a:buClr>
              <a:buSzPts val="900"/>
              <a:buNone/>
              <a:defRPr sz="1200"/>
            </a:lvl4pPr>
            <a:lvl5pPr lvl="4" rtl="0" algn="ctr">
              <a:lnSpc>
                <a:spcPct val="90000"/>
              </a:lnSpc>
              <a:spcBef>
                <a:spcPts val="400"/>
              </a:spcBef>
              <a:spcAft>
                <a:spcPts val="0"/>
              </a:spcAft>
              <a:buClr>
                <a:schemeClr val="dk1"/>
              </a:buClr>
              <a:buSzPts val="900"/>
              <a:buNone/>
              <a:defRPr sz="1200"/>
            </a:lvl5pPr>
            <a:lvl6pPr lvl="5" rtl="0" algn="ctr">
              <a:lnSpc>
                <a:spcPct val="90000"/>
              </a:lnSpc>
              <a:spcBef>
                <a:spcPts val="400"/>
              </a:spcBef>
              <a:spcAft>
                <a:spcPts val="0"/>
              </a:spcAft>
              <a:buClr>
                <a:schemeClr val="dk1"/>
              </a:buClr>
              <a:buSzPts val="900"/>
              <a:buNone/>
              <a:defRPr sz="1200"/>
            </a:lvl6pPr>
            <a:lvl7pPr lvl="6" rtl="0" algn="ctr">
              <a:lnSpc>
                <a:spcPct val="90000"/>
              </a:lnSpc>
              <a:spcBef>
                <a:spcPts val="400"/>
              </a:spcBef>
              <a:spcAft>
                <a:spcPts val="0"/>
              </a:spcAft>
              <a:buClr>
                <a:schemeClr val="dk1"/>
              </a:buClr>
              <a:buSzPts val="900"/>
              <a:buNone/>
              <a:defRPr sz="1200"/>
            </a:lvl7pPr>
            <a:lvl8pPr lvl="7" rtl="0" algn="ctr">
              <a:lnSpc>
                <a:spcPct val="90000"/>
              </a:lnSpc>
              <a:spcBef>
                <a:spcPts val="400"/>
              </a:spcBef>
              <a:spcAft>
                <a:spcPts val="0"/>
              </a:spcAft>
              <a:buClr>
                <a:schemeClr val="dk1"/>
              </a:buClr>
              <a:buSzPts val="900"/>
              <a:buNone/>
              <a:defRPr sz="1200"/>
            </a:lvl8pPr>
            <a:lvl9pPr lvl="8" rtl="0" algn="ctr">
              <a:lnSpc>
                <a:spcPct val="90000"/>
              </a:lnSpc>
              <a:spcBef>
                <a:spcPts val="400"/>
              </a:spcBef>
              <a:spcAft>
                <a:spcPts val="0"/>
              </a:spcAft>
              <a:buClr>
                <a:schemeClr val="dk1"/>
              </a:buClr>
              <a:buSzPts val="900"/>
              <a:buNone/>
              <a:defRPr sz="1200"/>
            </a:lvl9pPr>
          </a:lstStyle>
          <a:p/>
        </p:txBody>
      </p:sp>
      <p:sp>
        <p:nvSpPr>
          <p:cNvPr id="168" name="Google Shape;168;p2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800"/>
              <a:buFont typeface="Nunito"/>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pic>
        <p:nvPicPr>
          <p:cNvPr descr="Image" id="169" name="Google Shape;169;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 name="Shape 18"/>
        <p:cNvGrpSpPr/>
        <p:nvPr/>
      </p:nvGrpSpPr>
      <p:grpSpPr>
        <a:xfrm>
          <a:off x="0" y="0"/>
          <a:ext cx="0" cy="0"/>
          <a:chOff x="0" y="0"/>
          <a:chExt cx="0" cy="0"/>
        </a:xfrm>
      </p:grpSpPr>
      <p:pic>
        <p:nvPicPr>
          <p:cNvPr descr="Image" id="19" name="Google Shape;19;p3"/>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pic>
        <p:nvPicPr>
          <p:cNvPr descr="Image" id="20" name="Google Shape;20;p3"/>
          <p:cNvPicPr preferRelativeResize="0"/>
          <p:nvPr/>
        </p:nvPicPr>
        <p:blipFill rotWithShape="1">
          <a:blip r:embed="rId3">
            <a:alphaModFix/>
          </a:blip>
          <a:srcRect b="0" l="0" r="0" t="0"/>
          <a:stretch/>
        </p:blipFill>
        <p:spPr>
          <a:xfrm>
            <a:off x="-1" y="1"/>
            <a:ext cx="900113" cy="707231"/>
          </a:xfrm>
          <a:prstGeom prst="rect">
            <a:avLst/>
          </a:prstGeom>
          <a:noFill/>
          <a:ln>
            <a:noFill/>
          </a:ln>
        </p:spPr>
      </p:pic>
      <p:pic>
        <p:nvPicPr>
          <p:cNvPr descr="Image" id="21" name="Google Shape;21;p3"/>
          <p:cNvPicPr preferRelativeResize="0"/>
          <p:nvPr/>
        </p:nvPicPr>
        <p:blipFill rotWithShape="1">
          <a:blip r:embed="rId4">
            <a:alphaModFix/>
          </a:blip>
          <a:srcRect b="0" l="0" r="0" t="0"/>
          <a:stretch/>
        </p:blipFill>
        <p:spPr>
          <a:xfrm>
            <a:off x="116347" y="113911"/>
            <a:ext cx="320114" cy="415110"/>
          </a:xfrm>
          <a:prstGeom prst="rect">
            <a:avLst/>
          </a:prstGeom>
          <a:noFill/>
          <a:ln>
            <a:noFill/>
          </a:ln>
        </p:spPr>
      </p:pic>
      <p:cxnSp>
        <p:nvCxnSpPr>
          <p:cNvPr id="22" name="Google Shape;22;p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3" name="Google Shape;23;p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4" name="Google Shape;24;p3"/>
          <p:cNvSpPr txBox="1"/>
          <p:nvPr/>
        </p:nvSpPr>
        <p:spPr>
          <a:xfrm>
            <a:off x="0"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
        <p:nvSpPr>
          <p:cNvPr id="25" name="Google Shape;25;p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26" name="Google Shape;26;p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7" name="Google Shape;27;p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21"/>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1"/>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73" name="Google Shape;1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1" name="Google Shape;31;p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2" name="Google Shape;32;p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33" name="Google Shape;33;p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4" name="Google Shape;34;p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 name="Google Shape;35;p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0" y="0"/>
            <a:ext cx="9148395" cy="5143500"/>
          </a:xfrm>
          <a:prstGeom prst="rect">
            <a:avLst/>
          </a:prstGeom>
          <a:noFill/>
          <a:ln>
            <a:noFill/>
          </a:ln>
        </p:spPr>
      </p:pic>
      <p:pic>
        <p:nvPicPr>
          <p:cNvPr descr="Image" id="38" name="Google Shape;38;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9" name="Google Shape;39;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0" name="Google Shape;40;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1" name="Google Shape;41;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2" name="Google Shape;42;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43" name="Google Shape;43;p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0" y="2510"/>
            <a:ext cx="9144000" cy="5140989"/>
          </a:xfrm>
          <a:prstGeom prst="rect">
            <a:avLst/>
          </a:prstGeom>
          <a:noFill/>
          <a:ln>
            <a:noFill/>
          </a:ln>
        </p:spPr>
      </p:pic>
      <p:pic>
        <p:nvPicPr>
          <p:cNvPr descr="Image" id="46" name="Google Shape;46;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7" name="Google Shape;47;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8" name="Google Shape;48;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9" name="Google Shape;49;p6"/>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0" name="Google Shape;50;p6"/>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1" name="Google Shape;51;p6"/>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52"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b="0" l="0" r="0" t="0"/>
          <a:stretch/>
        </p:blipFill>
        <p:spPr>
          <a:xfrm>
            <a:off x="1" y="0"/>
            <a:ext cx="9148466" cy="5143500"/>
          </a:xfrm>
          <a:prstGeom prst="rect">
            <a:avLst/>
          </a:prstGeom>
          <a:noFill/>
          <a:ln>
            <a:noFill/>
          </a:ln>
        </p:spPr>
      </p:pic>
      <p:pic>
        <p:nvPicPr>
          <p:cNvPr descr="Image" id="54" name="Google Shape;54;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5" name="Google Shape;55;p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56" name="Google Shape;56;p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7" name="Google Shape;57;p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8" name="Google Shape;58;p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
        <p:nvSpPr>
          <p:cNvPr id="59" name="Google Shape;59;p7"/>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2700">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2" name="Google Shape;62;p8"/>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63" name="Google Shape;63;p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4" name="Google Shape;64;p8"/>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5" name="Google Shape;65;p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6" name="Google Shape;66;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sz="1000"/>
          </a:p>
        </p:txBody>
      </p:sp>
      <p:sp>
        <p:nvSpPr>
          <p:cNvPr id="67" name="Google Shape;67;p8"/>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 name="Shape 68"/>
        <p:cNvGrpSpPr/>
        <p:nvPr/>
      </p:nvGrpSpPr>
      <p:grpSpPr>
        <a:xfrm>
          <a:off x="0" y="0"/>
          <a:ext cx="0" cy="0"/>
          <a:chOff x="0" y="0"/>
          <a:chExt cx="0" cy="0"/>
        </a:xfrm>
      </p:grpSpPr>
      <p:pic>
        <p:nvPicPr>
          <p:cNvPr descr="Image" id="69" name="Google Shape;69;p9"/>
          <p:cNvPicPr preferRelativeResize="0"/>
          <p:nvPr/>
        </p:nvPicPr>
        <p:blipFill rotWithShape="1">
          <a:blip r:embed="rId2">
            <a:alphaModFix/>
          </a:blip>
          <a:srcRect b="0" l="0" r="0" t="0"/>
          <a:stretch/>
        </p:blipFill>
        <p:spPr>
          <a:xfrm>
            <a:off x="-1" y="1"/>
            <a:ext cx="900113" cy="707231"/>
          </a:xfrm>
          <a:prstGeom prst="rect">
            <a:avLst/>
          </a:prstGeom>
          <a:noFill/>
          <a:ln>
            <a:noFill/>
          </a:ln>
        </p:spPr>
      </p:pic>
      <p:pic>
        <p:nvPicPr>
          <p:cNvPr descr="Image" id="70" name="Google Shape;70;p9"/>
          <p:cNvPicPr preferRelativeResize="0"/>
          <p:nvPr/>
        </p:nvPicPr>
        <p:blipFill rotWithShape="1">
          <a:blip r:embed="rId3">
            <a:alphaModFix/>
          </a:blip>
          <a:srcRect b="0" l="0" r="0" t="0"/>
          <a:stretch/>
        </p:blipFill>
        <p:spPr>
          <a:xfrm>
            <a:off x="116347" y="113911"/>
            <a:ext cx="320114" cy="415110"/>
          </a:xfrm>
          <a:prstGeom prst="rect">
            <a:avLst/>
          </a:prstGeom>
          <a:noFill/>
          <a:ln>
            <a:noFill/>
          </a:ln>
        </p:spPr>
      </p:pic>
      <p:cxnSp>
        <p:nvCxnSpPr>
          <p:cNvPr id="71" name="Google Shape;71;p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2" name="Google Shape;72;p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73" name="Google Shape;73;p9"/>
          <p:cNvPicPr preferRelativeResize="0"/>
          <p:nvPr/>
        </p:nvPicPr>
        <p:blipFill rotWithShape="1">
          <a:blip r:embed="rId4">
            <a:alphaModFix/>
          </a:blip>
          <a:srcRect b="0" l="0" r="0" t="0"/>
          <a:stretch/>
        </p:blipFill>
        <p:spPr>
          <a:xfrm rot="10800000">
            <a:off x="8645042" y="4800600"/>
            <a:ext cx="505191" cy="342900"/>
          </a:xfrm>
          <a:prstGeom prst="rect">
            <a:avLst/>
          </a:prstGeom>
          <a:noFill/>
          <a:ln>
            <a:noFill/>
          </a:ln>
        </p:spPr>
      </p:pic>
      <p:sp>
        <p:nvSpPr>
          <p:cNvPr id="74" name="Google Shape;74;p9"/>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cxnSp>
        <p:nvCxnSpPr>
          <p:cNvPr id="75" name="Google Shape;75;p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6" name="Google Shape;76;p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77"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b="0" l="0" r="0" t="0"/>
          <a:stretch/>
        </p:blipFill>
        <p:spPr>
          <a:xfrm>
            <a:off x="-1" y="2510"/>
            <a:ext cx="9144000" cy="5140989"/>
          </a:xfrm>
          <a:prstGeom prst="rect">
            <a:avLst/>
          </a:prstGeom>
          <a:noFill/>
          <a:ln>
            <a:noFill/>
          </a:ln>
        </p:spPr>
      </p:pic>
      <p:pic>
        <p:nvPicPr>
          <p:cNvPr descr="Image" id="79" name="Google Shape;79;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0" name="Google Shape;80;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1" name="Google Shape;81;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2" name="Google Shape;82;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3" name="Google Shape;83;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4" name="Google Shape;84;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Roadmap outlook - very high level</a:t>
            </a:r>
            <a:endParaRPr/>
          </a:p>
        </p:txBody>
      </p:sp>
      <p:grpSp>
        <p:nvGrpSpPr>
          <p:cNvPr id="179" name="Google Shape;179;p22"/>
          <p:cNvGrpSpPr/>
          <p:nvPr/>
        </p:nvGrpSpPr>
        <p:grpSpPr>
          <a:xfrm>
            <a:off x="1024738" y="1040625"/>
            <a:ext cx="1606073" cy="2543800"/>
            <a:chOff x="796138" y="1345425"/>
            <a:chExt cx="1606073" cy="2543800"/>
          </a:xfrm>
        </p:grpSpPr>
        <p:grpSp>
          <p:nvGrpSpPr>
            <p:cNvPr id="180" name="Google Shape;180;p22"/>
            <p:cNvGrpSpPr/>
            <p:nvPr/>
          </p:nvGrpSpPr>
          <p:grpSpPr>
            <a:xfrm>
              <a:off x="796138" y="1695421"/>
              <a:ext cx="1606073" cy="908429"/>
              <a:chOff x="796138" y="1695421"/>
              <a:chExt cx="1606073" cy="908429"/>
            </a:xfrm>
          </p:grpSpPr>
          <p:cxnSp>
            <p:nvCxnSpPr>
              <p:cNvPr id="181" name="Google Shape;181;p22"/>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182" name="Google Shape;182;p22"/>
              <p:cNvSpPr/>
              <p:nvPr/>
            </p:nvSpPr>
            <p:spPr>
              <a:xfrm flipH="1">
                <a:off x="796138"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3" name="Google Shape;183;p22"/>
              <p:cNvSpPr/>
              <p:nvPr/>
            </p:nvSpPr>
            <p:spPr>
              <a:xfrm>
                <a:off x="796311"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22"/>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Agent Management</a:t>
              </a:r>
              <a:endParaRPr b="1" sz="1000">
                <a:solidFill>
                  <a:srgbClr val="0C58D3"/>
                </a:solidFill>
                <a:latin typeface="Roboto"/>
                <a:ea typeface="Roboto"/>
                <a:cs typeface="Roboto"/>
                <a:sym typeface="Roboto"/>
              </a:endParaRPr>
            </a:p>
          </p:txBody>
        </p:sp>
        <p:sp>
          <p:nvSpPr>
            <p:cNvPr id="185" name="Google Shape;185;p22"/>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Learning from building the agent management pipeline</a:t>
              </a:r>
              <a:endParaRPr sz="800">
                <a:solidFill>
                  <a:srgbClr val="0C58D3"/>
                </a:solidFill>
                <a:latin typeface="Roboto"/>
                <a:ea typeface="Roboto"/>
                <a:cs typeface="Roboto"/>
                <a:sym typeface="Roboto"/>
              </a:endParaRPr>
            </a:p>
          </p:txBody>
        </p:sp>
        <p:sp>
          <p:nvSpPr>
            <p:cNvPr id="186" name="Google Shape;186;p22"/>
            <p:cNvSpPr txBox="1"/>
            <p:nvPr/>
          </p:nvSpPr>
          <p:spPr>
            <a:xfrm>
              <a:off x="1085439" y="13454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400 KPs</a:t>
              </a:r>
              <a:endParaRPr sz="800">
                <a:solidFill>
                  <a:srgbClr val="0C58D3"/>
                </a:solidFill>
                <a:latin typeface="Roboto"/>
                <a:ea typeface="Roboto"/>
                <a:cs typeface="Roboto"/>
                <a:sym typeface="Roboto"/>
              </a:endParaRPr>
            </a:p>
          </p:txBody>
        </p:sp>
      </p:grpSp>
      <p:grpSp>
        <p:nvGrpSpPr>
          <p:cNvPr id="187" name="Google Shape;187;p22"/>
          <p:cNvGrpSpPr/>
          <p:nvPr/>
        </p:nvGrpSpPr>
        <p:grpSpPr>
          <a:xfrm>
            <a:off x="2226300" y="1002809"/>
            <a:ext cx="1892083" cy="2581616"/>
            <a:chOff x="1997700" y="1307609"/>
            <a:chExt cx="1892083" cy="2581616"/>
          </a:xfrm>
        </p:grpSpPr>
        <p:cxnSp>
          <p:nvCxnSpPr>
            <p:cNvPr id="188" name="Google Shape;188;p22"/>
            <p:cNvCxnSpPr/>
            <p:nvPr/>
          </p:nvCxnSpPr>
          <p:spPr>
            <a:xfrm>
              <a:off x="3151986" y="1695421"/>
              <a:ext cx="718500" cy="741900"/>
            </a:xfrm>
            <a:prstGeom prst="straightConnector1">
              <a:avLst/>
            </a:prstGeom>
            <a:noFill/>
            <a:ln cap="flat" cmpd="sng" w="9525">
              <a:solidFill>
                <a:srgbClr val="D9D9D9"/>
              </a:solidFill>
              <a:prstDash val="solid"/>
              <a:round/>
              <a:headEnd len="sm" w="sm" type="none"/>
              <a:tailEnd len="sm" w="sm" type="none"/>
            </a:ln>
          </p:spPr>
        </p:cxnSp>
        <p:sp>
          <p:nvSpPr>
            <p:cNvPr id="189" name="Google Shape;189;p22"/>
            <p:cNvSpPr/>
            <p:nvPr/>
          </p:nvSpPr>
          <p:spPr>
            <a:xfrm>
              <a:off x="228388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KP &amp; Fuel Logistics</a:t>
              </a:r>
              <a:endParaRPr b="1" sz="1000">
                <a:solidFill>
                  <a:srgbClr val="858585"/>
                </a:solidFill>
                <a:latin typeface="Roboto"/>
                <a:ea typeface="Roboto"/>
                <a:cs typeface="Roboto"/>
                <a:sym typeface="Roboto"/>
              </a:endParaRPr>
            </a:p>
          </p:txBody>
        </p:sp>
        <p:sp>
          <p:nvSpPr>
            <p:cNvPr id="191" name="Google Shape;191;p22"/>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800">
                  <a:solidFill>
                    <a:srgbClr val="858585"/>
                  </a:solidFill>
                  <a:latin typeface="Roboto"/>
                  <a:ea typeface="Roboto"/>
                  <a:cs typeface="Roboto"/>
                  <a:sym typeface="Roboto"/>
                </a:rPr>
                <a:t>KP Deployment &amp; Maintenance.</a:t>
              </a:r>
              <a:endParaRPr sz="800">
                <a:solidFill>
                  <a:srgbClr val="858585"/>
                </a:solidFill>
                <a:latin typeface="Roboto"/>
                <a:ea typeface="Roboto"/>
                <a:cs typeface="Roboto"/>
                <a:sym typeface="Roboto"/>
              </a:endParaRPr>
            </a:p>
            <a:p>
              <a:pPr indent="0" lvl="0" marL="0" rtl="0" algn="l">
                <a:lnSpc>
                  <a:spcPct val="113000"/>
                </a:lnSpc>
                <a:spcBef>
                  <a:spcPts val="500"/>
                </a:spcBef>
                <a:spcAft>
                  <a:spcPts val="500"/>
                </a:spcAft>
                <a:buNone/>
              </a:pPr>
              <a:r>
                <a:rPr lang="en" sz="800">
                  <a:solidFill>
                    <a:srgbClr val="858585"/>
                  </a:solidFill>
                  <a:latin typeface="Roboto"/>
                  <a:ea typeface="Roboto"/>
                  <a:cs typeface="Roboto"/>
                  <a:sym typeface="Roboto"/>
                </a:rPr>
                <a:t>Fuel Logistics management</a:t>
              </a:r>
              <a:endParaRPr sz="800">
                <a:solidFill>
                  <a:srgbClr val="858585"/>
                </a:solidFill>
                <a:latin typeface="Roboto"/>
                <a:ea typeface="Roboto"/>
                <a:cs typeface="Roboto"/>
                <a:sym typeface="Roboto"/>
              </a:endParaRPr>
            </a:p>
          </p:txBody>
        </p:sp>
        <p:sp>
          <p:nvSpPr>
            <p:cNvPr id="192" name="Google Shape;192;p22"/>
            <p:cNvSpPr txBox="1"/>
            <p:nvPr/>
          </p:nvSpPr>
          <p:spPr>
            <a:xfrm>
              <a:off x="1997700" y="1307609"/>
              <a:ext cx="13242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10,000 customers</a:t>
              </a:r>
              <a:endParaRPr sz="800">
                <a:solidFill>
                  <a:srgbClr val="858585"/>
                </a:solidFill>
                <a:latin typeface="Roboto"/>
                <a:ea typeface="Roboto"/>
                <a:cs typeface="Roboto"/>
                <a:sym typeface="Roboto"/>
              </a:endParaRPr>
            </a:p>
          </p:txBody>
        </p:sp>
      </p:grpSp>
      <p:grpSp>
        <p:nvGrpSpPr>
          <p:cNvPr id="193" name="Google Shape;193;p22"/>
          <p:cNvGrpSpPr/>
          <p:nvPr/>
        </p:nvGrpSpPr>
        <p:grpSpPr>
          <a:xfrm>
            <a:off x="3997459" y="1390621"/>
            <a:ext cx="1606073" cy="2193804"/>
            <a:chOff x="3768859" y="1695421"/>
            <a:chExt cx="1606073" cy="2193804"/>
          </a:xfrm>
        </p:grpSpPr>
        <p:cxnSp>
          <p:nvCxnSpPr>
            <p:cNvPr id="194" name="Google Shape;194;p22"/>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95" name="Google Shape;195;p22"/>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6" name="Google Shape;196;p22"/>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Demand creation</a:t>
              </a:r>
              <a:endParaRPr b="1" sz="1000">
                <a:solidFill>
                  <a:srgbClr val="858585"/>
                </a:solidFill>
                <a:latin typeface="Roboto"/>
                <a:ea typeface="Roboto"/>
                <a:cs typeface="Roboto"/>
                <a:sym typeface="Roboto"/>
              </a:endParaRPr>
            </a:p>
          </p:txBody>
        </p:sp>
        <p:sp>
          <p:nvSpPr>
            <p:cNvPr id="198" name="Google Shape;198;p22"/>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Customer toolkit to generate demand</a:t>
              </a:r>
              <a:endParaRPr sz="800">
                <a:solidFill>
                  <a:srgbClr val="858585"/>
                </a:solidFill>
                <a:latin typeface="Roboto"/>
                <a:ea typeface="Roboto"/>
                <a:cs typeface="Roboto"/>
                <a:sym typeface="Roboto"/>
              </a:endParaRPr>
            </a:p>
          </p:txBody>
        </p:sp>
      </p:grpSp>
      <p:grpSp>
        <p:nvGrpSpPr>
          <p:cNvPr id="199" name="Google Shape;199;p22"/>
          <p:cNvGrpSpPr/>
          <p:nvPr/>
        </p:nvGrpSpPr>
        <p:grpSpPr>
          <a:xfrm>
            <a:off x="5485241" y="1269225"/>
            <a:ext cx="1606073" cy="2315200"/>
            <a:chOff x="5256641" y="1574025"/>
            <a:chExt cx="1606073" cy="2315200"/>
          </a:xfrm>
        </p:grpSpPr>
        <p:cxnSp>
          <p:nvCxnSpPr>
            <p:cNvPr id="200" name="Google Shape;200;p22"/>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01" name="Google Shape;201;p22"/>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2" name="Google Shape;202;p22"/>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Operations at scale</a:t>
              </a:r>
              <a:endParaRPr b="1" sz="1000">
                <a:solidFill>
                  <a:srgbClr val="858585"/>
                </a:solidFill>
                <a:latin typeface="Roboto"/>
                <a:ea typeface="Roboto"/>
                <a:cs typeface="Roboto"/>
                <a:sym typeface="Roboto"/>
              </a:endParaRPr>
            </a:p>
          </p:txBody>
        </p:sp>
        <p:sp>
          <p:nvSpPr>
            <p:cNvPr id="204" name="Google Shape;204;p22"/>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800">
                  <a:solidFill>
                    <a:srgbClr val="858585"/>
                  </a:solidFill>
                  <a:latin typeface="Roboto"/>
                  <a:ea typeface="Roboto"/>
                  <a:cs typeface="Roboto"/>
                  <a:sym typeface="Roboto"/>
                </a:rPr>
                <a:t>Reporting needs</a:t>
              </a:r>
              <a:endParaRPr sz="800">
                <a:solidFill>
                  <a:srgbClr val="858585"/>
                </a:solidFill>
                <a:latin typeface="Roboto"/>
                <a:ea typeface="Roboto"/>
                <a:cs typeface="Roboto"/>
                <a:sym typeface="Roboto"/>
              </a:endParaRPr>
            </a:p>
            <a:p>
              <a:pPr indent="0" lvl="0" marL="0" rtl="0" algn="l">
                <a:lnSpc>
                  <a:spcPct val="114000"/>
                </a:lnSpc>
                <a:spcBef>
                  <a:spcPts val="500"/>
                </a:spcBef>
                <a:spcAft>
                  <a:spcPts val="500"/>
                </a:spcAft>
                <a:buNone/>
              </a:pPr>
              <a:r>
                <a:rPr lang="en" sz="800">
                  <a:solidFill>
                    <a:srgbClr val="858585"/>
                  </a:solidFill>
                  <a:latin typeface="Roboto"/>
                  <a:ea typeface="Roboto"/>
                  <a:cs typeface="Roboto"/>
                  <a:sym typeface="Roboto"/>
                </a:rPr>
                <a:t>Support tools</a:t>
              </a:r>
              <a:endParaRPr sz="800">
                <a:solidFill>
                  <a:srgbClr val="858585"/>
                </a:solidFill>
                <a:latin typeface="Roboto"/>
                <a:ea typeface="Roboto"/>
                <a:cs typeface="Roboto"/>
                <a:sym typeface="Roboto"/>
              </a:endParaRPr>
            </a:p>
          </p:txBody>
        </p:sp>
        <p:sp>
          <p:nvSpPr>
            <p:cNvPr id="205" name="Google Shape;205;p22"/>
            <p:cNvSpPr txBox="1"/>
            <p:nvPr/>
          </p:nvSpPr>
          <p:spPr>
            <a:xfrm>
              <a:off x="554739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grpSp>
      <p:sp>
        <p:nvSpPr>
          <p:cNvPr id="206" name="Google Shape;206;p22"/>
          <p:cNvSpPr/>
          <p:nvPr/>
        </p:nvSpPr>
        <p:spPr>
          <a:xfrm flipH="1">
            <a:off x="2512484" y="20041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7" name="Google Shape;207;p22"/>
          <p:cNvSpPr txBox="1"/>
          <p:nvPr/>
        </p:nvSpPr>
        <p:spPr>
          <a:xfrm>
            <a:off x="3350750" y="888225"/>
            <a:ext cx="20226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30,000 customers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$100,000 monthly KDM revenue</a:t>
            </a:r>
            <a:endParaRPr sz="800">
              <a:solidFill>
                <a:srgbClr val="858585"/>
              </a:solidFill>
              <a:latin typeface="Roboto"/>
              <a:ea typeface="Roboto"/>
              <a:cs typeface="Roboto"/>
              <a:sym typeface="Roboto"/>
            </a:endParaRPr>
          </a:p>
        </p:txBody>
      </p:sp>
      <p:sp>
        <p:nvSpPr>
          <p:cNvPr id="208" name="Google Shape;208;p22"/>
          <p:cNvSpPr txBox="1"/>
          <p:nvPr/>
        </p:nvSpPr>
        <p:spPr>
          <a:xfrm>
            <a:off x="5027150" y="888225"/>
            <a:ext cx="20226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60,000 customers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$500,000 monthly KDM revenue</a:t>
            </a:r>
            <a:endParaRPr sz="800">
              <a:solidFill>
                <a:srgbClr val="858585"/>
              </a:solidFill>
              <a:latin typeface="Roboto"/>
              <a:ea typeface="Roboto"/>
              <a:cs typeface="Roboto"/>
              <a:sym typeface="Roboto"/>
            </a:endParaRPr>
          </a:p>
        </p:txBody>
      </p:sp>
      <p:sp>
        <p:nvSpPr>
          <p:cNvPr id="209" name="Google Shape;209;p22"/>
          <p:cNvSpPr txBox="1"/>
          <p:nvPr/>
        </p:nvSpPr>
        <p:spPr>
          <a:xfrm rot="-5400000">
            <a:off x="-446400" y="3716525"/>
            <a:ext cx="1605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Building v7</a:t>
            </a:r>
            <a:endParaRPr b="1">
              <a:latin typeface="Nunito"/>
              <a:ea typeface="Nunito"/>
              <a:cs typeface="Nunito"/>
              <a:sym typeface="Nunito"/>
            </a:endParaRPr>
          </a:p>
        </p:txBody>
      </p:sp>
      <p:sp>
        <p:nvSpPr>
          <p:cNvPr id="210" name="Google Shape;210;p22"/>
          <p:cNvSpPr txBox="1"/>
          <p:nvPr/>
        </p:nvSpPr>
        <p:spPr>
          <a:xfrm rot="-5400000">
            <a:off x="-477400" y="1707075"/>
            <a:ext cx="1605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Improving v6</a:t>
            </a:r>
            <a:endParaRPr b="1">
              <a:latin typeface="Nunito"/>
              <a:ea typeface="Nunito"/>
              <a:cs typeface="Nunito"/>
              <a:sym typeface="Nunito"/>
            </a:endParaRPr>
          </a:p>
        </p:txBody>
      </p:sp>
      <p:grpSp>
        <p:nvGrpSpPr>
          <p:cNvPr id="211" name="Google Shape;211;p22"/>
          <p:cNvGrpSpPr/>
          <p:nvPr/>
        </p:nvGrpSpPr>
        <p:grpSpPr>
          <a:xfrm>
            <a:off x="1232489" y="4020975"/>
            <a:ext cx="1606073" cy="297225"/>
            <a:chOff x="6741789" y="2306625"/>
            <a:chExt cx="1606073" cy="297225"/>
          </a:xfrm>
        </p:grpSpPr>
        <p:sp>
          <p:nvSpPr>
            <p:cNvPr id="212" name="Google Shape;212;p2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3" name="Google Shape;213;p2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2"/>
          <p:cNvSpPr/>
          <p:nvPr/>
        </p:nvSpPr>
        <p:spPr>
          <a:xfrm>
            <a:off x="2739278" y="417480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22"/>
          <p:cNvGrpSpPr/>
          <p:nvPr/>
        </p:nvGrpSpPr>
        <p:grpSpPr>
          <a:xfrm>
            <a:off x="2762339" y="4020975"/>
            <a:ext cx="1606073" cy="297225"/>
            <a:chOff x="6741789" y="2306625"/>
            <a:chExt cx="1606073" cy="297225"/>
          </a:xfrm>
        </p:grpSpPr>
        <p:sp>
          <p:nvSpPr>
            <p:cNvPr id="216" name="Google Shape;216;p2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17" name="Google Shape;217;p2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22"/>
          <p:cNvGrpSpPr/>
          <p:nvPr/>
        </p:nvGrpSpPr>
        <p:grpSpPr>
          <a:xfrm>
            <a:off x="5774707" y="4020975"/>
            <a:ext cx="1606073" cy="297225"/>
            <a:chOff x="6741789" y="2306625"/>
            <a:chExt cx="1606073" cy="297225"/>
          </a:xfrm>
        </p:grpSpPr>
        <p:sp>
          <p:nvSpPr>
            <p:cNvPr id="219" name="Google Shape;219;p2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0" name="Google Shape;220;p2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2"/>
          <p:cNvGrpSpPr/>
          <p:nvPr/>
        </p:nvGrpSpPr>
        <p:grpSpPr>
          <a:xfrm>
            <a:off x="4265139" y="4020975"/>
            <a:ext cx="1606073" cy="297225"/>
            <a:chOff x="6741789" y="2306625"/>
            <a:chExt cx="1606073" cy="297225"/>
          </a:xfrm>
        </p:grpSpPr>
        <p:sp>
          <p:nvSpPr>
            <p:cNvPr id="222" name="Google Shape;222;p2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3" name="Google Shape;223;p2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22"/>
          <p:cNvGrpSpPr/>
          <p:nvPr/>
        </p:nvGrpSpPr>
        <p:grpSpPr>
          <a:xfrm>
            <a:off x="7281403" y="4020975"/>
            <a:ext cx="1606073" cy="297225"/>
            <a:chOff x="6741789" y="2306625"/>
            <a:chExt cx="1606073" cy="297225"/>
          </a:xfrm>
        </p:grpSpPr>
        <p:sp>
          <p:nvSpPr>
            <p:cNvPr id="225" name="Google Shape;225;p22"/>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6" name="Google Shape;226;p22"/>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Evolution of our team</a:t>
            </a:r>
            <a:endParaRPr/>
          </a:p>
        </p:txBody>
      </p:sp>
      <p:sp>
        <p:nvSpPr>
          <p:cNvPr id="232" name="Google Shape;232;p23"/>
          <p:cNvSpPr/>
          <p:nvPr/>
        </p:nvSpPr>
        <p:spPr>
          <a:xfrm>
            <a:off x="1617478" y="986850"/>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Few developers</a:t>
            </a:r>
            <a:endParaRPr>
              <a:solidFill>
                <a:srgbClr val="FFFFFF"/>
              </a:solidFill>
            </a:endParaRPr>
          </a:p>
        </p:txBody>
      </p:sp>
      <p:sp>
        <p:nvSpPr>
          <p:cNvPr id="233" name="Google Shape;233;p23"/>
          <p:cNvSpPr/>
          <p:nvPr/>
        </p:nvSpPr>
        <p:spPr>
          <a:xfrm>
            <a:off x="3157403" y="986850"/>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Software team</a:t>
            </a:r>
            <a:endParaRPr>
              <a:solidFill>
                <a:srgbClr val="FFFFFF"/>
              </a:solidFill>
            </a:endParaRPr>
          </a:p>
        </p:txBody>
      </p:sp>
      <p:sp>
        <p:nvSpPr>
          <p:cNvPr id="234" name="Google Shape;234;p23"/>
          <p:cNvSpPr/>
          <p:nvPr/>
        </p:nvSpPr>
        <p:spPr>
          <a:xfrm>
            <a:off x="3157403" y="1588800"/>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Product manager</a:t>
            </a:r>
            <a:endParaRPr>
              <a:solidFill>
                <a:srgbClr val="FFFFFF"/>
              </a:solidFill>
            </a:endParaRPr>
          </a:p>
        </p:txBody>
      </p:sp>
      <p:sp>
        <p:nvSpPr>
          <p:cNvPr id="235" name="Google Shape;235;p23"/>
          <p:cNvSpPr/>
          <p:nvPr/>
        </p:nvSpPr>
        <p:spPr>
          <a:xfrm>
            <a:off x="4729353" y="1588800"/>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Product owners</a:t>
            </a:r>
            <a:endParaRPr>
              <a:solidFill>
                <a:srgbClr val="FFFFFF"/>
              </a:solidFill>
            </a:endParaRPr>
          </a:p>
        </p:txBody>
      </p:sp>
      <p:sp>
        <p:nvSpPr>
          <p:cNvPr id="236" name="Google Shape;236;p23"/>
          <p:cNvSpPr/>
          <p:nvPr/>
        </p:nvSpPr>
        <p:spPr>
          <a:xfrm>
            <a:off x="4729353" y="986850"/>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Software teams</a:t>
            </a:r>
            <a:endParaRPr>
              <a:solidFill>
                <a:srgbClr val="FFFFFF"/>
              </a:solidFill>
            </a:endParaRPr>
          </a:p>
        </p:txBody>
      </p:sp>
      <p:grpSp>
        <p:nvGrpSpPr>
          <p:cNvPr id="237" name="Google Shape;237;p23"/>
          <p:cNvGrpSpPr/>
          <p:nvPr/>
        </p:nvGrpSpPr>
        <p:grpSpPr>
          <a:xfrm>
            <a:off x="1596214" y="2057325"/>
            <a:ext cx="1606073" cy="297225"/>
            <a:chOff x="6741789" y="2306625"/>
            <a:chExt cx="1606073" cy="297225"/>
          </a:xfrm>
        </p:grpSpPr>
        <p:sp>
          <p:nvSpPr>
            <p:cNvPr id="238" name="Google Shape;238;p2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9" name="Google Shape;239;p2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23"/>
          <p:cNvGrpSpPr/>
          <p:nvPr/>
        </p:nvGrpSpPr>
        <p:grpSpPr>
          <a:xfrm>
            <a:off x="3126064" y="2057325"/>
            <a:ext cx="1606073" cy="297225"/>
            <a:chOff x="6741789" y="2306625"/>
            <a:chExt cx="1606073" cy="297225"/>
          </a:xfrm>
        </p:grpSpPr>
        <p:sp>
          <p:nvSpPr>
            <p:cNvPr id="241" name="Google Shape;241;p2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2" name="Google Shape;242;p2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23"/>
          <p:cNvGrpSpPr/>
          <p:nvPr/>
        </p:nvGrpSpPr>
        <p:grpSpPr>
          <a:xfrm>
            <a:off x="6138432" y="2057325"/>
            <a:ext cx="1606073" cy="297225"/>
            <a:chOff x="6741789" y="2306625"/>
            <a:chExt cx="1606073" cy="297225"/>
          </a:xfrm>
        </p:grpSpPr>
        <p:sp>
          <p:nvSpPr>
            <p:cNvPr id="244" name="Google Shape;244;p2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5" name="Google Shape;245;p2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3"/>
          <p:cNvGrpSpPr/>
          <p:nvPr/>
        </p:nvGrpSpPr>
        <p:grpSpPr>
          <a:xfrm>
            <a:off x="4628864" y="2057325"/>
            <a:ext cx="1606073" cy="297225"/>
            <a:chOff x="6741789" y="2306625"/>
            <a:chExt cx="1606073" cy="297225"/>
          </a:xfrm>
        </p:grpSpPr>
        <p:sp>
          <p:nvSpPr>
            <p:cNvPr id="247" name="Google Shape;247;p23"/>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8" name="Google Shape;248;p23"/>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3"/>
          <p:cNvSpPr txBox="1"/>
          <p:nvPr/>
        </p:nvSpPr>
        <p:spPr>
          <a:xfrm>
            <a:off x="1617475" y="2584675"/>
            <a:ext cx="15087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2015</a:t>
            </a:r>
            <a:endParaRPr>
              <a:latin typeface="Nunito"/>
              <a:ea typeface="Nunito"/>
              <a:cs typeface="Nunito"/>
              <a:sym typeface="Nunito"/>
            </a:endParaRPr>
          </a:p>
        </p:txBody>
      </p:sp>
      <p:sp>
        <p:nvSpPr>
          <p:cNvPr id="250" name="Google Shape;250;p23"/>
          <p:cNvSpPr txBox="1"/>
          <p:nvPr/>
        </p:nvSpPr>
        <p:spPr>
          <a:xfrm>
            <a:off x="3126175" y="2584675"/>
            <a:ext cx="15087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2016-2017</a:t>
            </a:r>
            <a:endParaRPr>
              <a:latin typeface="Nunito"/>
              <a:ea typeface="Nunito"/>
              <a:cs typeface="Nunito"/>
              <a:sym typeface="Nunito"/>
            </a:endParaRPr>
          </a:p>
        </p:txBody>
      </p:sp>
      <p:sp>
        <p:nvSpPr>
          <p:cNvPr id="251" name="Google Shape;251;p23"/>
          <p:cNvSpPr txBox="1"/>
          <p:nvPr/>
        </p:nvSpPr>
        <p:spPr>
          <a:xfrm>
            <a:off x="4677550" y="2584675"/>
            <a:ext cx="15087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2018 - Now</a:t>
            </a:r>
            <a:endParaRPr>
              <a:latin typeface="Nunito"/>
              <a:ea typeface="Nunito"/>
              <a:cs typeface="Nunito"/>
              <a:sym typeface="Nunito"/>
            </a:endParaRPr>
          </a:p>
        </p:txBody>
      </p:sp>
      <p:sp>
        <p:nvSpPr>
          <p:cNvPr id="252" name="Google Shape;252;p23"/>
          <p:cNvSpPr txBox="1"/>
          <p:nvPr/>
        </p:nvSpPr>
        <p:spPr>
          <a:xfrm>
            <a:off x="6228925" y="2584675"/>
            <a:ext cx="1508700" cy="3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Future</a:t>
            </a:r>
            <a:endParaRPr>
              <a:latin typeface="Nunito"/>
              <a:ea typeface="Nunito"/>
              <a:cs typeface="Nunito"/>
              <a:sym typeface="Nunito"/>
            </a:endParaRPr>
          </a:p>
        </p:txBody>
      </p:sp>
      <p:sp>
        <p:nvSpPr>
          <p:cNvPr id="253" name="Google Shape;253;p23"/>
          <p:cNvSpPr txBox="1"/>
          <p:nvPr/>
        </p:nvSpPr>
        <p:spPr>
          <a:xfrm>
            <a:off x="4351975" y="1588800"/>
            <a:ext cx="359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1</a:t>
            </a:r>
            <a:endParaRPr sz="1000">
              <a:latin typeface="Nunito"/>
              <a:ea typeface="Nunito"/>
              <a:cs typeface="Nunito"/>
              <a:sym typeface="Nunito"/>
            </a:endParaRPr>
          </a:p>
        </p:txBody>
      </p:sp>
      <p:sp>
        <p:nvSpPr>
          <p:cNvPr id="254" name="Google Shape;254;p23"/>
          <p:cNvSpPr txBox="1"/>
          <p:nvPr/>
        </p:nvSpPr>
        <p:spPr>
          <a:xfrm>
            <a:off x="2851675" y="986850"/>
            <a:ext cx="359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3</a:t>
            </a:r>
            <a:endParaRPr sz="1000">
              <a:latin typeface="Nunito"/>
              <a:ea typeface="Nunito"/>
              <a:cs typeface="Nunito"/>
              <a:sym typeface="Nunito"/>
            </a:endParaRPr>
          </a:p>
        </p:txBody>
      </p:sp>
      <p:sp>
        <p:nvSpPr>
          <p:cNvPr id="255" name="Google Shape;255;p23"/>
          <p:cNvSpPr txBox="1"/>
          <p:nvPr/>
        </p:nvSpPr>
        <p:spPr>
          <a:xfrm>
            <a:off x="4351975" y="986850"/>
            <a:ext cx="359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15</a:t>
            </a:r>
            <a:endParaRPr sz="1000">
              <a:latin typeface="Nunito"/>
              <a:ea typeface="Nunito"/>
              <a:cs typeface="Nunito"/>
              <a:sym typeface="Nunito"/>
            </a:endParaRPr>
          </a:p>
        </p:txBody>
      </p:sp>
      <p:pic>
        <p:nvPicPr>
          <p:cNvPr id="256" name="Google Shape;256;p23"/>
          <p:cNvPicPr preferRelativeResize="0"/>
          <p:nvPr/>
        </p:nvPicPr>
        <p:blipFill>
          <a:blip r:embed="rId3">
            <a:alphaModFix/>
          </a:blip>
          <a:stretch>
            <a:fillRect/>
          </a:stretch>
        </p:blipFill>
        <p:spPr>
          <a:xfrm>
            <a:off x="5996500" y="986850"/>
            <a:ext cx="1698003" cy="891450"/>
          </a:xfrm>
          <a:prstGeom prst="rect">
            <a:avLst/>
          </a:prstGeom>
          <a:noFill/>
          <a:ln>
            <a:noFill/>
          </a:ln>
        </p:spPr>
      </p:pic>
      <p:sp>
        <p:nvSpPr>
          <p:cNvPr id="257" name="Google Shape;257;p23"/>
          <p:cNvSpPr txBox="1"/>
          <p:nvPr/>
        </p:nvSpPr>
        <p:spPr>
          <a:xfrm>
            <a:off x="5963550" y="986850"/>
            <a:ext cx="359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30</a:t>
            </a:r>
            <a:endParaRPr sz="1000">
              <a:latin typeface="Nunito"/>
              <a:ea typeface="Nunito"/>
              <a:cs typeface="Nunito"/>
              <a:sym typeface="Nunito"/>
            </a:endParaRPr>
          </a:p>
        </p:txBody>
      </p:sp>
      <p:sp>
        <p:nvSpPr>
          <p:cNvPr id="258" name="Google Shape;258;p23"/>
          <p:cNvSpPr txBox="1"/>
          <p:nvPr/>
        </p:nvSpPr>
        <p:spPr>
          <a:xfrm>
            <a:off x="5963550" y="1588800"/>
            <a:ext cx="359100" cy="2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6</a:t>
            </a:r>
            <a:endParaRPr sz="1000">
              <a:latin typeface="Nunito"/>
              <a:ea typeface="Nunito"/>
              <a:cs typeface="Nunito"/>
              <a:sym typeface="Nunito"/>
            </a:endParaRPr>
          </a:p>
        </p:txBody>
      </p:sp>
      <p:sp>
        <p:nvSpPr>
          <p:cNvPr id="259" name="Google Shape;259;p23"/>
          <p:cNvSpPr txBox="1"/>
          <p:nvPr/>
        </p:nvSpPr>
        <p:spPr>
          <a:xfrm>
            <a:off x="1596225" y="3290200"/>
            <a:ext cx="13353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Few “hackers”</a:t>
            </a:r>
            <a:endParaRPr sz="1200">
              <a:latin typeface="Nunito"/>
              <a:ea typeface="Nunito"/>
              <a:cs typeface="Nunito"/>
              <a:sym typeface="Nunito"/>
            </a:endParaRPr>
          </a:p>
        </p:txBody>
      </p:sp>
      <p:sp>
        <p:nvSpPr>
          <p:cNvPr id="260" name="Google Shape;260;p23"/>
          <p:cNvSpPr txBox="1"/>
          <p:nvPr/>
        </p:nvSpPr>
        <p:spPr>
          <a:xfrm>
            <a:off x="3126175" y="3290200"/>
            <a:ext cx="17826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Single scrum team</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QA team</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Product requirements</a:t>
            </a:r>
            <a:endParaRPr sz="1200">
              <a:latin typeface="Nunito"/>
              <a:ea typeface="Nunito"/>
              <a:cs typeface="Nunito"/>
              <a:sym typeface="Nunito"/>
            </a:endParaRPr>
          </a:p>
        </p:txBody>
      </p:sp>
      <p:sp>
        <p:nvSpPr>
          <p:cNvPr id="261" name="Google Shape;261;p23"/>
          <p:cNvSpPr txBox="1"/>
          <p:nvPr/>
        </p:nvSpPr>
        <p:spPr>
          <a:xfrm>
            <a:off x="4732125" y="3290200"/>
            <a:ext cx="17826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Four scrum team</a:t>
            </a:r>
            <a:r>
              <a:rPr b="1" lang="en" sz="1200">
                <a:latin typeface="Nunito"/>
                <a:ea typeface="Nunito"/>
                <a:cs typeface="Nunito"/>
                <a:sym typeface="Nunito"/>
              </a:rPr>
              <a:t>s</a:t>
            </a:r>
            <a:endParaRPr b="1"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QA practice</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Product organisation</a:t>
            </a:r>
            <a:endParaRPr sz="1200">
              <a:latin typeface="Nunito"/>
              <a:ea typeface="Nunito"/>
              <a:cs typeface="Nunito"/>
              <a:sym typeface="Nunito"/>
            </a:endParaRPr>
          </a:p>
        </p:txBody>
      </p:sp>
      <p:sp>
        <p:nvSpPr>
          <p:cNvPr id="262" name="Google Shape;262;p23"/>
          <p:cNvSpPr txBox="1"/>
          <p:nvPr/>
        </p:nvSpPr>
        <p:spPr>
          <a:xfrm>
            <a:off x="6322650" y="3290200"/>
            <a:ext cx="17826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a:t>
            </a:r>
            <a:endParaRPr sz="12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Retro: what improvements do we want to make</a:t>
            </a:r>
            <a:endParaRPr/>
          </a:p>
        </p:txBody>
      </p:sp>
      <p:sp>
        <p:nvSpPr>
          <p:cNvPr id="268" name="Google Shape;268;p24"/>
          <p:cNvSpPr txBox="1"/>
          <p:nvPr>
            <p:ph idx="1" type="subTitle"/>
          </p:nvPr>
        </p:nvSpPr>
        <p:spPr>
          <a:xfrm>
            <a:off x="344043" y="923153"/>
            <a:ext cx="84558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lang="en"/>
              <a:t>Product teams to spend more time with Launch Exco and operations, to improve understanding, buy in, direction and analysis of our tech</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Increase delivery ownership in the Engineering team</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Allow QA to spend more time on automation to improve velocity and quality </a:t>
            </a:r>
            <a:endParaRPr/>
          </a:p>
          <a:p>
            <a:pPr indent="0" lvl="0" marL="0" rtl="0" algn="l">
              <a:spcBef>
                <a:spcPts val="800"/>
              </a:spcBef>
              <a:spcAft>
                <a:spcPts val="0"/>
              </a:spcAft>
              <a:buNone/>
            </a:pPr>
            <a:r>
              <a:t/>
            </a:r>
            <a:endParaRPr/>
          </a:p>
          <a:p>
            <a:pPr indent="0" lvl="0" marL="0" rtl="0" algn="l">
              <a:spcBef>
                <a:spcPts val="800"/>
              </a:spcBef>
              <a:spcAft>
                <a:spcPts val="0"/>
              </a:spcAft>
              <a:buClr>
                <a:schemeClr val="dk1"/>
              </a:buClr>
              <a:buSzPts val="1100"/>
              <a:buFont typeface="Arial"/>
              <a:buNone/>
            </a:pPr>
            <a:r>
              <a:rPr lang="en"/>
              <a:t>Follow tighter “KOKO product and engineering” processes to allow common understanding and better scalability, whilst staying agile</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5"/>
          <p:cNvSpPr txBox="1"/>
          <p:nvPr/>
        </p:nvSpPr>
        <p:spPr>
          <a:xfrm>
            <a:off x="596800" y="2235675"/>
            <a:ext cx="7899900" cy="9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Nunito"/>
                <a:ea typeface="Nunito"/>
                <a:cs typeface="Nunito"/>
                <a:sym typeface="Nunito"/>
              </a:rPr>
              <a:t>Key changes</a:t>
            </a:r>
            <a:endParaRPr b="1" sz="1200" u="sng">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Work is handed over to an eng team lead with a team, decided based on skills needed and timelines needed</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Team lead runs all dev / and scrum processes (sprint planning, standups, etc)</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Story testing is done by dev team</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Acceptance testing is done by QA team on stage environment after delivery of the feature (or sub-feature)</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274" name="Google Shape;274;p2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Summary: what do we want to change vs now</a:t>
            </a:r>
            <a:endParaRPr/>
          </a:p>
        </p:txBody>
      </p:sp>
      <p:sp>
        <p:nvSpPr>
          <p:cNvPr id="275" name="Google Shape;275;p25"/>
          <p:cNvSpPr txBox="1"/>
          <p:nvPr/>
        </p:nvSpPr>
        <p:spPr>
          <a:xfrm>
            <a:off x="5482538" y="42034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276" name="Google Shape;276;p25"/>
          <p:cNvSpPr/>
          <p:nvPr/>
        </p:nvSpPr>
        <p:spPr>
          <a:xfrm>
            <a:off x="5906450" y="391127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Delivery Manager</a:t>
            </a:r>
            <a:endParaRPr sz="900"/>
          </a:p>
        </p:txBody>
      </p:sp>
      <p:sp>
        <p:nvSpPr>
          <p:cNvPr id="277" name="Google Shape;277;p25"/>
          <p:cNvSpPr txBox="1"/>
          <p:nvPr/>
        </p:nvSpPr>
        <p:spPr>
          <a:xfrm>
            <a:off x="1836238" y="42034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278" name="Google Shape;278;p25"/>
          <p:cNvSpPr txBox="1"/>
          <p:nvPr/>
        </p:nvSpPr>
        <p:spPr>
          <a:xfrm>
            <a:off x="6595388" y="3468138"/>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Eng Mgmt</a:t>
            </a:r>
            <a:endParaRPr sz="1100">
              <a:latin typeface="Nunito"/>
              <a:ea typeface="Nunito"/>
              <a:cs typeface="Nunito"/>
              <a:sym typeface="Nunito"/>
            </a:endParaRPr>
          </a:p>
        </p:txBody>
      </p:sp>
      <p:sp>
        <p:nvSpPr>
          <p:cNvPr id="279" name="Google Shape;279;p25"/>
          <p:cNvSpPr txBox="1"/>
          <p:nvPr/>
        </p:nvSpPr>
        <p:spPr>
          <a:xfrm>
            <a:off x="5473563" y="17253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280" name="Google Shape;280;p25"/>
          <p:cNvSpPr txBox="1"/>
          <p:nvPr/>
        </p:nvSpPr>
        <p:spPr>
          <a:xfrm>
            <a:off x="1827263" y="16491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281" name="Google Shape;281;p25"/>
          <p:cNvSpPr txBox="1"/>
          <p:nvPr/>
        </p:nvSpPr>
        <p:spPr>
          <a:xfrm>
            <a:off x="629950" y="797725"/>
            <a:ext cx="75303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Nunito"/>
                <a:ea typeface="Nunito"/>
                <a:cs typeface="Nunito"/>
                <a:sym typeface="Nunito"/>
              </a:rPr>
              <a:t>Current way of working</a:t>
            </a:r>
            <a:endParaRPr b="1" sz="1200" u="sng">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Product Owners define work, </a:t>
            </a:r>
            <a:r>
              <a:rPr lang="en" sz="1200">
                <a:solidFill>
                  <a:schemeClr val="dk1"/>
                </a:solidFill>
                <a:latin typeface="Nunito"/>
                <a:ea typeface="Nunito"/>
                <a:cs typeface="Nunito"/>
                <a:sym typeface="Nunito"/>
              </a:rPr>
              <a:t>manage teams </a:t>
            </a:r>
            <a:r>
              <a:rPr lang="en" sz="1200">
                <a:latin typeface="Nunito"/>
                <a:ea typeface="Nunito"/>
                <a:cs typeface="Nunito"/>
                <a:sym typeface="Nunito"/>
              </a:rPr>
              <a:t>and many aspects of delivery (running scrum etc)</a:t>
            </a:r>
            <a:endParaRPr sz="1200">
              <a:latin typeface="Nunito"/>
              <a:ea typeface="Nunito"/>
              <a:cs typeface="Nunito"/>
              <a:sym typeface="Nunito"/>
            </a:endParaRPr>
          </a:p>
        </p:txBody>
      </p:sp>
      <p:cxnSp>
        <p:nvCxnSpPr>
          <p:cNvPr id="282" name="Google Shape;282;p25"/>
          <p:cNvCxnSpPr>
            <a:stCxn id="283" idx="0"/>
            <a:endCxn id="279" idx="0"/>
          </p:cNvCxnSpPr>
          <p:nvPr/>
        </p:nvCxnSpPr>
        <p:spPr>
          <a:xfrm>
            <a:off x="2744463" y="1402875"/>
            <a:ext cx="3646200" cy="322500"/>
          </a:xfrm>
          <a:prstGeom prst="bentConnector2">
            <a:avLst/>
          </a:prstGeom>
          <a:noFill/>
          <a:ln cap="flat" cmpd="sng" w="9525">
            <a:solidFill>
              <a:schemeClr val="dk2"/>
            </a:solidFill>
            <a:prstDash val="solid"/>
            <a:round/>
            <a:headEnd len="med" w="med" type="none"/>
            <a:tailEnd len="med" w="med" type="none"/>
          </a:ln>
        </p:spPr>
      </p:cxnSp>
      <p:cxnSp>
        <p:nvCxnSpPr>
          <p:cNvPr id="284" name="Google Shape;284;p25"/>
          <p:cNvCxnSpPr>
            <a:stCxn id="285" idx="6"/>
            <a:endCxn id="276" idx="2"/>
          </p:cNvCxnSpPr>
          <p:nvPr/>
        </p:nvCxnSpPr>
        <p:spPr>
          <a:xfrm>
            <a:off x="2968850" y="4129525"/>
            <a:ext cx="2937600" cy="0"/>
          </a:xfrm>
          <a:prstGeom prst="straightConnector1">
            <a:avLst/>
          </a:prstGeom>
          <a:noFill/>
          <a:ln cap="flat" cmpd="sng" w="9525">
            <a:solidFill>
              <a:schemeClr val="dk2"/>
            </a:solidFill>
            <a:prstDash val="solid"/>
            <a:round/>
            <a:headEnd len="med" w="med" type="none"/>
            <a:tailEnd len="med" w="med" type="none"/>
          </a:ln>
        </p:spPr>
      </p:cxnSp>
      <p:sp>
        <p:nvSpPr>
          <p:cNvPr id="286" name="Google Shape;286;p25"/>
          <p:cNvSpPr txBox="1"/>
          <p:nvPr/>
        </p:nvSpPr>
        <p:spPr>
          <a:xfrm>
            <a:off x="4015675" y="3875713"/>
            <a:ext cx="12273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Handover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287" name="Google Shape;287;p25"/>
          <p:cNvSpPr txBox="1"/>
          <p:nvPr/>
        </p:nvSpPr>
        <p:spPr>
          <a:xfrm>
            <a:off x="1607313" y="3468138"/>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Launch Exco</a:t>
            </a:r>
            <a:endParaRPr sz="1100">
              <a:latin typeface="Nunito"/>
              <a:ea typeface="Nunito"/>
              <a:cs typeface="Nunito"/>
              <a:sym typeface="Nunito"/>
            </a:endParaRPr>
          </a:p>
        </p:txBody>
      </p:sp>
      <p:sp>
        <p:nvSpPr>
          <p:cNvPr id="288" name="Google Shape;288;p25"/>
          <p:cNvSpPr/>
          <p:nvPr/>
        </p:nvSpPr>
        <p:spPr>
          <a:xfrm>
            <a:off x="2260300" y="391127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Product Owner</a:t>
            </a:r>
            <a:endParaRPr sz="900"/>
          </a:p>
        </p:txBody>
      </p:sp>
      <p:sp>
        <p:nvSpPr>
          <p:cNvPr id="289" name="Google Shape;289;p25"/>
          <p:cNvSpPr/>
          <p:nvPr/>
        </p:nvSpPr>
        <p:spPr>
          <a:xfrm>
            <a:off x="2260300" y="133902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Product Owner</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do we not want to change</a:t>
            </a:r>
            <a:endParaRPr/>
          </a:p>
        </p:txBody>
      </p:sp>
      <p:sp>
        <p:nvSpPr>
          <p:cNvPr id="295" name="Google Shape;295;p26"/>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0" lvl="0" marL="0" marR="0" rtl="0" algn="l">
              <a:lnSpc>
                <a:spcPct val="90000"/>
              </a:lnSpc>
              <a:spcBef>
                <a:spcPts val="800"/>
              </a:spcBef>
              <a:spcAft>
                <a:spcPts val="0"/>
              </a:spcAft>
              <a:buNone/>
            </a:pPr>
            <a:r>
              <a:rPr lang="en" u="sng"/>
              <a:t>Staying agile</a:t>
            </a:r>
            <a:endParaRPr u="sng"/>
          </a:p>
          <a:p>
            <a:pPr indent="0" lvl="0" marL="0" marR="0" rtl="0" algn="l">
              <a:lnSpc>
                <a:spcPct val="90000"/>
              </a:lnSpc>
              <a:spcBef>
                <a:spcPts val="800"/>
              </a:spcBef>
              <a:spcAft>
                <a:spcPts val="0"/>
              </a:spcAft>
              <a:buNone/>
            </a:pPr>
            <a:r>
              <a:t/>
            </a:r>
            <a:endParaRPr/>
          </a:p>
          <a:p>
            <a:pPr indent="-361950" lvl="0" marL="457200" marR="0" rtl="0" algn="l">
              <a:lnSpc>
                <a:spcPct val="90000"/>
              </a:lnSpc>
              <a:spcBef>
                <a:spcPts val="800"/>
              </a:spcBef>
              <a:spcAft>
                <a:spcPts val="0"/>
              </a:spcAft>
              <a:buSzPts val="2100"/>
              <a:buChar char="•"/>
            </a:pPr>
            <a:r>
              <a:rPr lang="en"/>
              <a:t>Close communication through all phases of feature lifecycle</a:t>
            </a:r>
            <a:endParaRPr/>
          </a:p>
          <a:p>
            <a:pPr indent="0" lvl="0" marL="457200" marR="0" rtl="0" algn="l">
              <a:lnSpc>
                <a:spcPct val="90000"/>
              </a:lnSpc>
              <a:spcBef>
                <a:spcPts val="800"/>
              </a:spcBef>
              <a:spcAft>
                <a:spcPts val="0"/>
              </a:spcAft>
              <a:buNone/>
            </a:pPr>
            <a:r>
              <a:t/>
            </a:r>
            <a:endParaRPr/>
          </a:p>
          <a:p>
            <a:pPr indent="-361950" lvl="0" marL="457200" marR="0" rtl="0" algn="l">
              <a:lnSpc>
                <a:spcPct val="90000"/>
              </a:lnSpc>
              <a:spcBef>
                <a:spcPts val="800"/>
              </a:spcBef>
              <a:spcAft>
                <a:spcPts val="0"/>
              </a:spcAft>
              <a:buSzPts val="2100"/>
              <a:buChar char="•"/>
            </a:pPr>
            <a:r>
              <a:rPr lang="en"/>
              <a:t>Frequent demonstrations and feedback</a:t>
            </a:r>
            <a:endParaRPr/>
          </a:p>
          <a:p>
            <a:pPr indent="0" lvl="0" marL="0" marR="0" rtl="0" algn="l">
              <a:lnSpc>
                <a:spcPct val="90000"/>
              </a:lnSpc>
              <a:spcBef>
                <a:spcPts val="800"/>
              </a:spcBef>
              <a:spcAft>
                <a:spcPts val="0"/>
              </a:spcAft>
              <a:buNone/>
            </a:pPr>
            <a:r>
              <a:t/>
            </a:r>
            <a:endParaRPr/>
          </a:p>
          <a:p>
            <a:pPr indent="-361950" lvl="0" marL="457200" marR="0" rtl="0" algn="l">
              <a:lnSpc>
                <a:spcPct val="90000"/>
              </a:lnSpc>
              <a:spcBef>
                <a:spcPts val="800"/>
              </a:spcBef>
              <a:spcAft>
                <a:spcPts val="0"/>
              </a:spcAft>
              <a:buSzPts val="2100"/>
              <a:buChar char="•"/>
            </a:pPr>
            <a:r>
              <a:rPr lang="en"/>
              <a:t>Being responsive to change or priorities from new requirements or discoveries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Overview of KOKO roles</a:t>
            </a:r>
            <a:endParaRPr/>
          </a:p>
        </p:txBody>
      </p:sp>
      <p:sp>
        <p:nvSpPr>
          <p:cNvPr id="301" name="Google Shape;301;p27"/>
          <p:cNvSpPr txBox="1"/>
          <p:nvPr/>
        </p:nvSpPr>
        <p:spPr>
          <a:xfrm>
            <a:off x="1336250" y="682425"/>
            <a:ext cx="17973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Product</a:t>
            </a:r>
            <a:endParaRPr b="1">
              <a:latin typeface="Nunito"/>
              <a:ea typeface="Nunito"/>
              <a:cs typeface="Nunito"/>
              <a:sym typeface="Nunito"/>
            </a:endParaRPr>
          </a:p>
        </p:txBody>
      </p:sp>
      <p:sp>
        <p:nvSpPr>
          <p:cNvPr id="302" name="Google Shape;302;p27"/>
          <p:cNvSpPr/>
          <p:nvPr/>
        </p:nvSpPr>
        <p:spPr>
          <a:xfrm>
            <a:off x="1581303" y="1088675"/>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Sagun</a:t>
            </a:r>
            <a:endParaRPr>
              <a:solidFill>
                <a:srgbClr val="FFFFFF"/>
              </a:solidFill>
            </a:endParaRPr>
          </a:p>
        </p:txBody>
      </p:sp>
      <p:sp>
        <p:nvSpPr>
          <p:cNvPr id="303" name="Google Shape;303;p27"/>
          <p:cNvSpPr/>
          <p:nvPr/>
        </p:nvSpPr>
        <p:spPr>
          <a:xfrm>
            <a:off x="224775"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Customer (AM)</a:t>
            </a:r>
            <a:endParaRPr>
              <a:solidFill>
                <a:srgbClr val="FFFFFF"/>
              </a:solidFill>
            </a:endParaRPr>
          </a:p>
        </p:txBody>
      </p:sp>
      <p:sp>
        <p:nvSpPr>
          <p:cNvPr id="304" name="Google Shape;304;p27"/>
          <p:cNvSpPr/>
          <p:nvPr/>
        </p:nvSpPr>
        <p:spPr>
          <a:xfrm>
            <a:off x="1581300"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Network &amp; Partner (TM)</a:t>
            </a:r>
            <a:endParaRPr>
              <a:solidFill>
                <a:srgbClr val="FFFFFF"/>
              </a:solidFill>
            </a:endParaRPr>
          </a:p>
        </p:txBody>
      </p:sp>
      <p:sp>
        <p:nvSpPr>
          <p:cNvPr id="305" name="Google Shape;305;p27"/>
          <p:cNvSpPr/>
          <p:nvPr/>
        </p:nvSpPr>
        <p:spPr>
          <a:xfrm>
            <a:off x="3041426"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ERP &amp; KSPS (AJ)</a:t>
            </a:r>
            <a:endParaRPr>
              <a:solidFill>
                <a:srgbClr val="FFFFFF"/>
              </a:solidFill>
            </a:endParaRPr>
          </a:p>
        </p:txBody>
      </p:sp>
      <p:sp>
        <p:nvSpPr>
          <p:cNvPr id="306" name="Google Shape;306;p27"/>
          <p:cNvSpPr txBox="1"/>
          <p:nvPr/>
        </p:nvSpPr>
        <p:spPr>
          <a:xfrm>
            <a:off x="5771900" y="682425"/>
            <a:ext cx="17973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Engineering</a:t>
            </a:r>
            <a:endParaRPr b="1">
              <a:latin typeface="Nunito"/>
              <a:ea typeface="Nunito"/>
              <a:cs typeface="Nunito"/>
              <a:sym typeface="Nunito"/>
            </a:endParaRPr>
          </a:p>
        </p:txBody>
      </p:sp>
      <p:sp>
        <p:nvSpPr>
          <p:cNvPr id="307" name="Google Shape;307;p27"/>
          <p:cNvSpPr/>
          <p:nvPr/>
        </p:nvSpPr>
        <p:spPr>
          <a:xfrm>
            <a:off x="4926850" y="2065375"/>
            <a:ext cx="3867600" cy="38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Scrum teams</a:t>
            </a:r>
            <a:endParaRPr/>
          </a:p>
        </p:txBody>
      </p:sp>
      <p:sp>
        <p:nvSpPr>
          <p:cNvPr id="308" name="Google Shape;308;p27"/>
          <p:cNvSpPr/>
          <p:nvPr/>
        </p:nvSpPr>
        <p:spPr>
          <a:xfrm>
            <a:off x="4721901" y="2045875"/>
            <a:ext cx="437400" cy="4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DM</a:t>
            </a:r>
            <a:endParaRPr sz="600"/>
          </a:p>
        </p:txBody>
      </p:sp>
      <p:sp>
        <p:nvSpPr>
          <p:cNvPr id="309" name="Google Shape;309;p27"/>
          <p:cNvSpPr txBox="1"/>
          <p:nvPr/>
        </p:nvSpPr>
        <p:spPr>
          <a:xfrm>
            <a:off x="325275" y="2639975"/>
            <a:ext cx="4049700" cy="2044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Role Expectations: </a:t>
            </a:r>
            <a:endParaRPr b="1"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Analyse and articulate </a:t>
            </a:r>
            <a:r>
              <a:rPr lang="en" sz="1100">
                <a:solidFill>
                  <a:schemeClr val="dk1"/>
                </a:solidFill>
                <a:latin typeface="Nunito"/>
                <a:ea typeface="Nunito"/>
                <a:cs typeface="Nunito"/>
                <a:sym typeface="Nunito"/>
              </a:rPr>
              <a:t>user needs</a:t>
            </a:r>
            <a:r>
              <a:rPr lang="en" sz="1100">
                <a:latin typeface="Nunito"/>
                <a:ea typeface="Nunito"/>
                <a:cs typeface="Nunito"/>
                <a:sym typeface="Nunito"/>
              </a:rPr>
              <a:t>, incorpo-</a:t>
            </a:r>
            <a:br>
              <a:rPr lang="en" sz="1100">
                <a:latin typeface="Nunito"/>
                <a:ea typeface="Nunito"/>
                <a:cs typeface="Nunito"/>
                <a:sym typeface="Nunito"/>
              </a:rPr>
            </a:br>
            <a:r>
              <a:rPr lang="en" sz="1100">
                <a:latin typeface="Nunito"/>
                <a:ea typeface="Nunito"/>
                <a:cs typeface="Nunito"/>
                <a:sym typeface="Nunito"/>
              </a:rPr>
              <a:t>rating latest updates from launch team and operations</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Drive roadmapping and prioritisation; get buyin</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Conduct financial cost-benefit analysis and budgeting for Products (KOKO and 3rd party) together with Business </a:t>
            </a:r>
            <a:endParaRPr sz="1100">
              <a:latin typeface="Nunito"/>
              <a:ea typeface="Nunito"/>
              <a:cs typeface="Nunito"/>
              <a:sym typeface="Nunito"/>
            </a:endParaRPr>
          </a:p>
          <a:p>
            <a:pPr indent="-298450" lvl="0" marL="457200" rtl="0" algn="l">
              <a:spcBef>
                <a:spcPts val="300"/>
              </a:spcBef>
              <a:spcAft>
                <a:spcPts val="0"/>
              </a:spcAft>
              <a:buClr>
                <a:schemeClr val="dk1"/>
              </a:buClr>
              <a:buSzPts val="1100"/>
              <a:buFont typeface="Nunito"/>
              <a:buChar char="●"/>
            </a:pPr>
            <a:r>
              <a:rPr lang="en" sz="1100">
                <a:solidFill>
                  <a:schemeClr val="dk1"/>
                </a:solidFill>
                <a:latin typeface="Nunito"/>
                <a:ea typeface="Nunito"/>
                <a:cs typeface="Nunito"/>
                <a:sym typeface="Nunito"/>
              </a:rPr>
              <a:t>Prepare requirements for handover to engineering</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Drive product onboarding and adoption by users</a:t>
            </a:r>
            <a:endParaRPr sz="1100">
              <a:solidFill>
                <a:schemeClr val="dk1"/>
              </a:solidFill>
              <a:latin typeface="Nunito"/>
              <a:ea typeface="Nunito"/>
              <a:cs typeface="Nunito"/>
              <a:sym typeface="Nunito"/>
            </a:endParaRPr>
          </a:p>
          <a:p>
            <a:pPr indent="0" lvl="0" marL="0" rtl="0" algn="l">
              <a:spcBef>
                <a:spcPts val="300"/>
              </a:spcBef>
              <a:spcAft>
                <a:spcPts val="0"/>
              </a:spcAft>
              <a:buNone/>
            </a:pPr>
            <a:r>
              <a:t/>
            </a:r>
            <a:endParaRPr sz="1100">
              <a:latin typeface="Nunito"/>
              <a:ea typeface="Nunito"/>
              <a:cs typeface="Nunito"/>
              <a:sym typeface="Nunito"/>
            </a:endParaRPr>
          </a:p>
          <a:p>
            <a:pPr indent="0" lvl="0" marL="0" rtl="0" algn="l">
              <a:spcBef>
                <a:spcPts val="300"/>
              </a:spcBef>
              <a:spcAft>
                <a:spcPts val="300"/>
              </a:spcAft>
              <a:buNone/>
            </a:pPr>
            <a:r>
              <a:t/>
            </a:r>
            <a:endParaRPr sz="1100">
              <a:latin typeface="Nunito"/>
              <a:ea typeface="Nunito"/>
              <a:cs typeface="Nunito"/>
              <a:sym typeface="Nunito"/>
            </a:endParaRPr>
          </a:p>
        </p:txBody>
      </p:sp>
      <p:sp>
        <p:nvSpPr>
          <p:cNvPr id="310" name="Google Shape;310;p27"/>
          <p:cNvSpPr txBox="1"/>
          <p:nvPr/>
        </p:nvSpPr>
        <p:spPr>
          <a:xfrm>
            <a:off x="4645700" y="2639975"/>
            <a:ext cx="4148700" cy="2044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Nunito"/>
                <a:ea typeface="Nunito"/>
                <a:cs typeface="Nunito"/>
                <a:sym typeface="Nunito"/>
              </a:rPr>
              <a:t>Role Expectations: </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Plan and estimate and engineer features for feedback to Product and Business</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Provide feedback on specifications and completeness of requirements for new features</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Establish, monitor and improve ways of working </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Manage Scrum team day-to-day </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Provide progress visibility for work under way</a:t>
            </a:r>
            <a:endParaRPr sz="1100">
              <a:latin typeface="Nunito"/>
              <a:ea typeface="Nunito"/>
              <a:cs typeface="Nunito"/>
              <a:sym typeface="Nunito"/>
            </a:endParaRPr>
          </a:p>
          <a:p>
            <a:pPr indent="-298450" lvl="0" marL="457200" rtl="0" algn="l">
              <a:spcBef>
                <a:spcPts val="300"/>
              </a:spcBef>
              <a:spcAft>
                <a:spcPts val="300"/>
              </a:spcAft>
              <a:buSzPts val="1100"/>
              <a:buFont typeface="Nunito"/>
              <a:buChar char="●"/>
            </a:pPr>
            <a:r>
              <a:rPr lang="en" sz="1100">
                <a:latin typeface="Nunito"/>
                <a:ea typeface="Nunito"/>
                <a:cs typeface="Nunito"/>
                <a:sym typeface="Nunito"/>
              </a:rPr>
              <a:t>Track cost of delivery for features </a:t>
            </a:r>
            <a:endParaRPr sz="1100">
              <a:latin typeface="Nunito"/>
              <a:ea typeface="Nunito"/>
              <a:cs typeface="Nunito"/>
              <a:sym typeface="Nunito"/>
            </a:endParaRPr>
          </a:p>
        </p:txBody>
      </p:sp>
      <p:sp>
        <p:nvSpPr>
          <p:cNvPr id="311" name="Google Shape;311;p27"/>
          <p:cNvSpPr txBox="1"/>
          <p:nvPr/>
        </p:nvSpPr>
        <p:spPr>
          <a:xfrm>
            <a:off x="4696925" y="1020325"/>
            <a:ext cx="4097400" cy="927000"/>
          </a:xfrm>
          <a:prstGeom prst="rect">
            <a:avLst/>
          </a:prstGeom>
          <a:solidFill>
            <a:srgbClr val="D9D9D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dk1"/>
                </a:solidFill>
                <a:latin typeface="Nunito"/>
                <a:ea typeface="Nunito"/>
                <a:cs typeface="Nunito"/>
                <a:sym typeface="Nunito"/>
              </a:rPr>
              <a:t>Eng Mgmt</a:t>
            </a:r>
            <a:endParaRPr sz="1100">
              <a:latin typeface="Nunito"/>
              <a:ea typeface="Nunito"/>
              <a:cs typeface="Nunito"/>
              <a:sym typeface="Nunito"/>
            </a:endParaRPr>
          </a:p>
        </p:txBody>
      </p:sp>
      <p:sp>
        <p:nvSpPr>
          <p:cNvPr id="312" name="Google Shape;312;p27"/>
          <p:cNvSpPr/>
          <p:nvPr/>
        </p:nvSpPr>
        <p:spPr>
          <a:xfrm>
            <a:off x="325275" y="2065375"/>
            <a:ext cx="3644700" cy="38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Business stakeholders</a:t>
            </a:r>
            <a:endParaRPr/>
          </a:p>
        </p:txBody>
      </p:sp>
      <p:sp>
        <p:nvSpPr>
          <p:cNvPr id="313" name="Google Shape;313;p27"/>
          <p:cNvSpPr txBox="1"/>
          <p:nvPr/>
        </p:nvSpPr>
        <p:spPr>
          <a:xfrm>
            <a:off x="2921063" y="1046063"/>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Launch Exco</a:t>
            </a:r>
            <a:endParaRPr sz="1100">
              <a:latin typeface="Nunito"/>
              <a:ea typeface="Nunito"/>
              <a:cs typeface="Nunito"/>
              <a:sym typeface="Nunito"/>
            </a:endParaRPr>
          </a:p>
        </p:txBody>
      </p:sp>
      <p:sp>
        <p:nvSpPr>
          <p:cNvPr id="314" name="Google Shape;314;p27"/>
          <p:cNvSpPr/>
          <p:nvPr/>
        </p:nvSpPr>
        <p:spPr>
          <a:xfrm>
            <a:off x="6053453" y="1088663"/>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KR &amp; MdC</a:t>
            </a:r>
            <a:endParaRPr>
              <a:solidFill>
                <a:srgbClr val="FFFFFF"/>
              </a:solidFill>
            </a:endParaRPr>
          </a:p>
        </p:txBody>
      </p:sp>
      <p:sp>
        <p:nvSpPr>
          <p:cNvPr id="315" name="Google Shape;315;p27"/>
          <p:cNvSpPr/>
          <p:nvPr/>
        </p:nvSpPr>
        <p:spPr>
          <a:xfrm>
            <a:off x="4696925"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Android &amp; Field Systems (KO)</a:t>
            </a:r>
            <a:endParaRPr>
              <a:solidFill>
                <a:srgbClr val="FFFFFF"/>
              </a:solidFill>
            </a:endParaRPr>
          </a:p>
        </p:txBody>
      </p:sp>
      <p:sp>
        <p:nvSpPr>
          <p:cNvPr id="316" name="Google Shape;316;p27"/>
          <p:cNvSpPr/>
          <p:nvPr/>
        </p:nvSpPr>
        <p:spPr>
          <a:xfrm>
            <a:off x="6053450"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Cloud &amp; Data (SS)</a:t>
            </a:r>
            <a:endParaRPr>
              <a:solidFill>
                <a:srgbClr val="FFFFFF"/>
              </a:solidFill>
            </a:endParaRPr>
          </a:p>
        </p:txBody>
      </p:sp>
      <p:sp>
        <p:nvSpPr>
          <p:cNvPr id="317" name="Google Shape;317;p27"/>
          <p:cNvSpPr/>
          <p:nvPr/>
        </p:nvSpPr>
        <p:spPr>
          <a:xfrm>
            <a:off x="7437376"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Quality Assurance (GJ)</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PowerPoint template_vF -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